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9144000" cy="5143500"/>
  <p:embeddedFontLst>
    <p:embeddedFont>
      <p:font typeface="Lato"/>
      <p:regular r:id="rId16"/>
      <p:bold r:id="rId17"/>
      <p:italic r:id="rId18"/>
      <p:boldItalic r:id="rId19"/>
    </p:embeddedFont>
    <p:embeddedFont>
      <p:font typeface="Lato Black"/>
      <p:bold r:id="rId20"/>
      <p:boldItalic r:id="rId21"/>
    </p:embeddedFont>
    <p:embeddedFont>
      <p:font typeface="Quattrocento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jIurSrDqaxlBPdfKm3FRLr07B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Black-bold.fntdata"/><Relationship Id="rId22" Type="http://schemas.openxmlformats.org/officeDocument/2006/relationships/font" Target="fonts/QuattrocentoSans-regular.fntdata"/><Relationship Id="rId21" Type="http://schemas.openxmlformats.org/officeDocument/2006/relationships/font" Target="fonts/LatoBlack-boldItalic.fntdata"/><Relationship Id="rId24" Type="http://schemas.openxmlformats.org/officeDocument/2006/relationships/font" Target="fonts/QuattrocentoSans-italic.fntdata"/><Relationship Id="rId23" Type="http://schemas.openxmlformats.org/officeDocument/2006/relationships/font" Target="fonts/Quattrocento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Quattrocen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0909ec990d_0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g20909ec990d_0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b48dfc549_0_5:notes"/>
          <p:cNvSpPr/>
          <p:nvPr>
            <p:ph idx="2" type="sldImg"/>
          </p:nvPr>
        </p:nvSpPr>
        <p:spPr>
          <a:xfrm>
            <a:off x="508400" y="385763"/>
            <a:ext cx="81279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eb48dfc549_0_5:notes"/>
          <p:cNvSpPr txBox="1"/>
          <p:nvPr>
            <p:ph idx="1" type="body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b48dfc549_0_99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eb48dfc549_0_99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b48dfc549_0_104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eb48dfc549_0_104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b48dfc549_0_109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eb48dfc549_0_109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b48dfc549_0_13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eb48dfc549_0_13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b48dfc549_0_14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eb48dfc549_0_14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b48dfc549_0_14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eb48dfc549_0_14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b48dfc549_0_16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eb48dfc549_0_16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b48dfc549_0_19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eb48dfc549_0_19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eb48dfc549_0_60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769416" y="911097"/>
            <a:ext cx="1222375" cy="299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AC255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769416" y="1186941"/>
            <a:ext cx="7636509" cy="273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500">
                <a:solidFill>
                  <a:srgbClr val="86868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ctrTitle"/>
          </p:nvPr>
        </p:nvSpPr>
        <p:spPr>
          <a:xfrm>
            <a:off x="769416" y="848359"/>
            <a:ext cx="7605166" cy="643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769416" y="911097"/>
            <a:ext cx="1222375" cy="299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AC255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769416" y="911097"/>
            <a:ext cx="1222375" cy="299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AC255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4986522"/>
            <a:ext cx="9144000" cy="156845"/>
          </a:xfrm>
          <a:custGeom>
            <a:rect b="b" l="l" r="r" t="t"/>
            <a:pathLst>
              <a:path extrusionOk="0" h="156845" w="9144000">
                <a:moveTo>
                  <a:pt x="9144000" y="0"/>
                </a:moveTo>
                <a:lnTo>
                  <a:pt x="0" y="0"/>
                </a:lnTo>
                <a:lnTo>
                  <a:pt x="0" y="156730"/>
                </a:lnTo>
                <a:lnTo>
                  <a:pt x="9144000" y="15673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25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3443" y="0"/>
            <a:ext cx="2577084" cy="55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304031" cy="6964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5"/>
          <p:cNvSpPr txBox="1"/>
          <p:nvPr>
            <p:ph type="title"/>
          </p:nvPr>
        </p:nvSpPr>
        <p:spPr>
          <a:xfrm>
            <a:off x="769416" y="911097"/>
            <a:ext cx="1222375" cy="299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AC255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" type="body"/>
          </p:nvPr>
        </p:nvSpPr>
        <p:spPr>
          <a:xfrm>
            <a:off x="769416" y="1186941"/>
            <a:ext cx="7636509" cy="273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500" u="none" cap="none" strike="noStrike">
                <a:solidFill>
                  <a:srgbClr val="86868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909ec990d_0_0"/>
          <p:cNvSpPr/>
          <p:nvPr/>
        </p:nvSpPr>
        <p:spPr>
          <a:xfrm>
            <a:off x="5148000" y="4707675"/>
            <a:ext cx="3730200" cy="30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g20909ec990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eb48dfc5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eb48dfc549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3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eb48dfc549_0_99"/>
          <p:cNvSpPr/>
          <p:nvPr/>
        </p:nvSpPr>
        <p:spPr>
          <a:xfrm>
            <a:off x="791975" y="1427900"/>
            <a:ext cx="5971500" cy="299400"/>
          </a:xfrm>
          <a:prstGeom prst="rect">
            <a:avLst/>
          </a:prstGeom>
          <a:solidFill>
            <a:srgbClr val="8712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eb48dfc549_0_99"/>
          <p:cNvSpPr txBox="1"/>
          <p:nvPr>
            <p:ph idx="4294967295" type="title"/>
          </p:nvPr>
        </p:nvSpPr>
        <p:spPr>
          <a:xfrm>
            <a:off x="791975" y="1124096"/>
            <a:ext cx="59715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>
                <a:latin typeface="Lato Black"/>
                <a:ea typeface="Lato Black"/>
                <a:cs typeface="Lato Black"/>
                <a:sym typeface="Lato Black"/>
              </a:rPr>
              <a:t>1. PROBLEMA/BISOGNO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solidFill>
                  <a:srgbClr val="868686"/>
                </a:solidFill>
                <a:latin typeface="Lato"/>
                <a:ea typeface="Lato"/>
                <a:cs typeface="Lato"/>
                <a:sym typeface="Lato"/>
              </a:rPr>
              <a:t>      </a:t>
            </a:r>
            <a:r>
              <a:rPr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Quale bisogno/problema la vostra idea vuole risolvere/soddisfare?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" name="Google Shape;57;geb48dfc549_0_99"/>
          <p:cNvGrpSpPr/>
          <p:nvPr/>
        </p:nvGrpSpPr>
        <p:grpSpPr>
          <a:xfrm>
            <a:off x="-64009" y="1281634"/>
            <a:ext cx="609677" cy="1905"/>
            <a:chOff x="164591" y="1313687"/>
            <a:chExt cx="609677" cy="1905"/>
          </a:xfrm>
        </p:grpSpPr>
        <p:sp>
          <p:nvSpPr>
            <p:cNvPr id="58" name="Google Shape;58;geb48dfc549_0_99"/>
            <p:cNvSpPr/>
            <p:nvPr/>
          </p:nvSpPr>
          <p:spPr>
            <a:xfrm>
              <a:off x="164591" y="1313687"/>
              <a:ext cx="434340" cy="1905"/>
            </a:xfrm>
            <a:custGeom>
              <a:rect b="b" l="l" r="r" t="t"/>
              <a:pathLst>
                <a:path extrusionOk="0" h="1905" w="434340">
                  <a:moveTo>
                    <a:pt x="0" y="1397"/>
                  </a:moveTo>
                  <a:lnTo>
                    <a:pt x="434327" y="0"/>
                  </a:lnTo>
                </a:path>
              </a:pathLst>
            </a:custGeom>
            <a:noFill/>
            <a:ln cap="flat" cmpd="sng" w="190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eb48dfc549_0_99"/>
            <p:cNvSpPr/>
            <p:nvPr/>
          </p:nvSpPr>
          <p:spPr>
            <a:xfrm>
              <a:off x="628218" y="1313687"/>
              <a:ext cx="146050" cy="0"/>
            </a:xfrm>
            <a:custGeom>
              <a:rect b="b" l="l" r="r" t="t"/>
              <a:pathLst>
                <a:path extrusionOk="0" h="120000" w="146050">
                  <a:moveTo>
                    <a:pt x="0" y="0"/>
                  </a:moveTo>
                  <a:lnTo>
                    <a:pt x="145618" y="0"/>
                  </a:lnTo>
                </a:path>
              </a:pathLst>
            </a:custGeom>
            <a:noFill/>
            <a:ln cap="flat" cmpd="sng" w="196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" name="Google Shape;60;geb48dfc549_0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00000">
            <a:off x="8028525" y="-81135"/>
            <a:ext cx="658701" cy="266604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eb48dfc549_0_99"/>
          <p:cNvSpPr/>
          <p:nvPr/>
        </p:nvSpPr>
        <p:spPr>
          <a:xfrm>
            <a:off x="0" y="4982550"/>
            <a:ext cx="9144000" cy="160800"/>
          </a:xfrm>
          <a:prstGeom prst="rect">
            <a:avLst/>
          </a:prstGeom>
          <a:solidFill>
            <a:srgbClr val="87125A"/>
          </a:solidFill>
          <a:ln cap="flat" cmpd="sng" w="9525">
            <a:solidFill>
              <a:srgbClr val="AC2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eb48dfc549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3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eb48dfc549_0_104"/>
          <p:cNvSpPr/>
          <p:nvPr/>
        </p:nvSpPr>
        <p:spPr>
          <a:xfrm>
            <a:off x="791975" y="1427900"/>
            <a:ext cx="6155700" cy="299400"/>
          </a:xfrm>
          <a:prstGeom prst="rect">
            <a:avLst/>
          </a:prstGeom>
          <a:solidFill>
            <a:srgbClr val="8712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eb48dfc549_0_104"/>
          <p:cNvSpPr txBox="1"/>
          <p:nvPr>
            <p:ph idx="4294967295" type="title"/>
          </p:nvPr>
        </p:nvSpPr>
        <p:spPr>
          <a:xfrm>
            <a:off x="791975" y="1124100"/>
            <a:ext cx="60480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lang="en-US">
                <a:latin typeface="Lato Black"/>
                <a:ea typeface="Lato Black"/>
                <a:cs typeface="Lato Black"/>
                <a:sym typeface="Lato Black"/>
              </a:rPr>
              <a:t>2. SOLUZIONE/PRODOTTO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In cosa consiste la vostra idea innovativa? Come risolve il problema?</a:t>
            </a:r>
            <a:endParaRPr b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69" name="Google Shape;69;geb48dfc549_0_104"/>
          <p:cNvGrpSpPr/>
          <p:nvPr/>
        </p:nvGrpSpPr>
        <p:grpSpPr>
          <a:xfrm>
            <a:off x="-64009" y="1281634"/>
            <a:ext cx="609677" cy="1905"/>
            <a:chOff x="164591" y="1313687"/>
            <a:chExt cx="609677" cy="1905"/>
          </a:xfrm>
        </p:grpSpPr>
        <p:sp>
          <p:nvSpPr>
            <p:cNvPr id="70" name="Google Shape;70;geb48dfc549_0_104"/>
            <p:cNvSpPr/>
            <p:nvPr/>
          </p:nvSpPr>
          <p:spPr>
            <a:xfrm>
              <a:off x="164591" y="1313687"/>
              <a:ext cx="434340" cy="1905"/>
            </a:xfrm>
            <a:custGeom>
              <a:rect b="b" l="l" r="r" t="t"/>
              <a:pathLst>
                <a:path extrusionOk="0" h="1905" w="434340">
                  <a:moveTo>
                    <a:pt x="0" y="1397"/>
                  </a:moveTo>
                  <a:lnTo>
                    <a:pt x="434327" y="0"/>
                  </a:lnTo>
                </a:path>
              </a:pathLst>
            </a:custGeom>
            <a:noFill/>
            <a:ln cap="flat" cmpd="sng" w="190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eb48dfc549_0_104"/>
            <p:cNvSpPr/>
            <p:nvPr/>
          </p:nvSpPr>
          <p:spPr>
            <a:xfrm>
              <a:off x="628218" y="1313687"/>
              <a:ext cx="146050" cy="0"/>
            </a:xfrm>
            <a:custGeom>
              <a:rect b="b" l="l" r="r" t="t"/>
              <a:pathLst>
                <a:path extrusionOk="0" h="120000" w="146050">
                  <a:moveTo>
                    <a:pt x="0" y="0"/>
                  </a:moveTo>
                  <a:lnTo>
                    <a:pt x="145618" y="0"/>
                  </a:lnTo>
                </a:path>
              </a:pathLst>
            </a:custGeom>
            <a:noFill/>
            <a:ln cap="flat" cmpd="sng" w="196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" name="Google Shape;72;geb48dfc549_0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00000">
            <a:off x="8028525" y="-81135"/>
            <a:ext cx="658701" cy="266604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eb48dfc549_0_104"/>
          <p:cNvSpPr/>
          <p:nvPr/>
        </p:nvSpPr>
        <p:spPr>
          <a:xfrm>
            <a:off x="0" y="4982550"/>
            <a:ext cx="9144000" cy="160800"/>
          </a:xfrm>
          <a:prstGeom prst="rect">
            <a:avLst/>
          </a:prstGeom>
          <a:solidFill>
            <a:srgbClr val="87125A"/>
          </a:solidFill>
          <a:ln cap="flat" cmpd="sng" w="9525">
            <a:solidFill>
              <a:srgbClr val="AC2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eb48dfc549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3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eb48dfc549_0_109"/>
          <p:cNvSpPr/>
          <p:nvPr/>
        </p:nvSpPr>
        <p:spPr>
          <a:xfrm>
            <a:off x="791975" y="1427900"/>
            <a:ext cx="4505100" cy="299400"/>
          </a:xfrm>
          <a:prstGeom prst="rect">
            <a:avLst/>
          </a:prstGeom>
          <a:solidFill>
            <a:srgbClr val="8712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eb48dfc549_0_109"/>
          <p:cNvSpPr txBox="1"/>
          <p:nvPr>
            <p:ph idx="4294967295" type="title"/>
          </p:nvPr>
        </p:nvSpPr>
        <p:spPr>
          <a:xfrm>
            <a:off x="791975" y="1124100"/>
            <a:ext cx="42672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>
                <a:latin typeface="Lato Black"/>
                <a:ea typeface="Lato Black"/>
                <a:cs typeface="Lato Black"/>
                <a:sym typeface="Lato Black"/>
              </a:rPr>
              <a:t>3. MERCATO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Chi sono i vostri clienti? Come li raggiungerete?</a:t>
            </a:r>
            <a:endParaRPr b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81" name="Google Shape;81;geb48dfc549_0_109"/>
          <p:cNvGrpSpPr/>
          <p:nvPr/>
        </p:nvGrpSpPr>
        <p:grpSpPr>
          <a:xfrm>
            <a:off x="-64009" y="1281634"/>
            <a:ext cx="609677" cy="1905"/>
            <a:chOff x="164591" y="1313687"/>
            <a:chExt cx="609677" cy="1905"/>
          </a:xfrm>
        </p:grpSpPr>
        <p:sp>
          <p:nvSpPr>
            <p:cNvPr id="82" name="Google Shape;82;geb48dfc549_0_109"/>
            <p:cNvSpPr/>
            <p:nvPr/>
          </p:nvSpPr>
          <p:spPr>
            <a:xfrm>
              <a:off x="164591" y="1313687"/>
              <a:ext cx="434340" cy="1905"/>
            </a:xfrm>
            <a:custGeom>
              <a:rect b="b" l="l" r="r" t="t"/>
              <a:pathLst>
                <a:path extrusionOk="0" h="1905" w="434340">
                  <a:moveTo>
                    <a:pt x="0" y="1397"/>
                  </a:moveTo>
                  <a:lnTo>
                    <a:pt x="434327" y="0"/>
                  </a:lnTo>
                </a:path>
              </a:pathLst>
            </a:custGeom>
            <a:noFill/>
            <a:ln cap="flat" cmpd="sng" w="190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eb48dfc549_0_109"/>
            <p:cNvSpPr/>
            <p:nvPr/>
          </p:nvSpPr>
          <p:spPr>
            <a:xfrm>
              <a:off x="628218" y="1313687"/>
              <a:ext cx="146050" cy="0"/>
            </a:xfrm>
            <a:custGeom>
              <a:rect b="b" l="l" r="r" t="t"/>
              <a:pathLst>
                <a:path extrusionOk="0" h="120000" w="146050">
                  <a:moveTo>
                    <a:pt x="0" y="0"/>
                  </a:moveTo>
                  <a:lnTo>
                    <a:pt x="145618" y="0"/>
                  </a:lnTo>
                </a:path>
              </a:pathLst>
            </a:custGeom>
            <a:noFill/>
            <a:ln cap="flat" cmpd="sng" w="196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" name="Google Shape;84;geb48dfc549_0_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00000">
            <a:off x="8028525" y="-81135"/>
            <a:ext cx="658701" cy="266604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eb48dfc549_0_109"/>
          <p:cNvSpPr/>
          <p:nvPr/>
        </p:nvSpPr>
        <p:spPr>
          <a:xfrm>
            <a:off x="0" y="4982550"/>
            <a:ext cx="9144000" cy="160800"/>
          </a:xfrm>
          <a:prstGeom prst="rect">
            <a:avLst/>
          </a:prstGeom>
          <a:solidFill>
            <a:srgbClr val="87125A"/>
          </a:solidFill>
          <a:ln cap="flat" cmpd="sng" w="9525">
            <a:solidFill>
              <a:srgbClr val="AC2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eb48dfc549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3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eb48dfc549_0_135"/>
          <p:cNvSpPr/>
          <p:nvPr/>
        </p:nvSpPr>
        <p:spPr>
          <a:xfrm>
            <a:off x="791975" y="1427900"/>
            <a:ext cx="6263100" cy="299400"/>
          </a:xfrm>
          <a:prstGeom prst="rect">
            <a:avLst/>
          </a:prstGeom>
          <a:solidFill>
            <a:srgbClr val="8712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eb48dfc549_0_135"/>
          <p:cNvSpPr txBox="1"/>
          <p:nvPr>
            <p:ph idx="4294967295" type="title"/>
          </p:nvPr>
        </p:nvSpPr>
        <p:spPr>
          <a:xfrm>
            <a:off x="791975" y="1124100"/>
            <a:ext cx="60174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>
                <a:latin typeface="Lato Black"/>
                <a:ea typeface="Lato Black"/>
                <a:cs typeface="Lato Black"/>
                <a:sym typeface="Lato Black"/>
              </a:rPr>
              <a:t>4. COMPETITORS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Quali altre soluzioni sono già presenti? Cosa ha in più la vostra idea?</a:t>
            </a:r>
            <a:endParaRPr b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93" name="Google Shape;93;geb48dfc549_0_135"/>
          <p:cNvGrpSpPr/>
          <p:nvPr/>
        </p:nvGrpSpPr>
        <p:grpSpPr>
          <a:xfrm>
            <a:off x="-64009" y="1281634"/>
            <a:ext cx="609677" cy="1905"/>
            <a:chOff x="164591" y="1313687"/>
            <a:chExt cx="609677" cy="1905"/>
          </a:xfrm>
        </p:grpSpPr>
        <p:sp>
          <p:nvSpPr>
            <p:cNvPr id="94" name="Google Shape;94;geb48dfc549_0_135"/>
            <p:cNvSpPr/>
            <p:nvPr/>
          </p:nvSpPr>
          <p:spPr>
            <a:xfrm>
              <a:off x="164591" y="1313687"/>
              <a:ext cx="434340" cy="1905"/>
            </a:xfrm>
            <a:custGeom>
              <a:rect b="b" l="l" r="r" t="t"/>
              <a:pathLst>
                <a:path extrusionOk="0" h="1905" w="434340">
                  <a:moveTo>
                    <a:pt x="0" y="1397"/>
                  </a:moveTo>
                  <a:lnTo>
                    <a:pt x="434327" y="0"/>
                  </a:lnTo>
                </a:path>
              </a:pathLst>
            </a:custGeom>
            <a:noFill/>
            <a:ln cap="flat" cmpd="sng" w="190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eb48dfc549_0_135"/>
            <p:cNvSpPr/>
            <p:nvPr/>
          </p:nvSpPr>
          <p:spPr>
            <a:xfrm>
              <a:off x="628218" y="1313687"/>
              <a:ext cx="146050" cy="0"/>
            </a:xfrm>
            <a:custGeom>
              <a:rect b="b" l="l" r="r" t="t"/>
              <a:pathLst>
                <a:path extrusionOk="0" h="120000" w="146050">
                  <a:moveTo>
                    <a:pt x="0" y="0"/>
                  </a:moveTo>
                  <a:lnTo>
                    <a:pt x="145618" y="0"/>
                  </a:lnTo>
                </a:path>
              </a:pathLst>
            </a:custGeom>
            <a:noFill/>
            <a:ln cap="flat" cmpd="sng" w="196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" name="Google Shape;96;geb48dfc549_0_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00000">
            <a:off x="8028525" y="-81135"/>
            <a:ext cx="658701" cy="266604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eb48dfc549_0_135"/>
          <p:cNvSpPr/>
          <p:nvPr/>
        </p:nvSpPr>
        <p:spPr>
          <a:xfrm>
            <a:off x="0" y="4982550"/>
            <a:ext cx="9144000" cy="160800"/>
          </a:xfrm>
          <a:prstGeom prst="rect">
            <a:avLst/>
          </a:prstGeom>
          <a:solidFill>
            <a:srgbClr val="87125A"/>
          </a:solidFill>
          <a:ln cap="flat" cmpd="sng" w="9525">
            <a:solidFill>
              <a:srgbClr val="AC2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eb48dfc549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3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eb48dfc549_0_140"/>
          <p:cNvSpPr/>
          <p:nvPr/>
        </p:nvSpPr>
        <p:spPr>
          <a:xfrm>
            <a:off x="791975" y="1427900"/>
            <a:ext cx="4620300" cy="299400"/>
          </a:xfrm>
          <a:prstGeom prst="rect">
            <a:avLst/>
          </a:prstGeom>
          <a:solidFill>
            <a:srgbClr val="8712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eb48dfc549_0_140"/>
          <p:cNvSpPr txBox="1"/>
          <p:nvPr>
            <p:ph idx="4294967295" type="title"/>
          </p:nvPr>
        </p:nvSpPr>
        <p:spPr>
          <a:xfrm>
            <a:off x="791975" y="1124100"/>
            <a:ext cx="44052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>
                <a:latin typeface="Lato Black"/>
                <a:ea typeface="Lato Black"/>
                <a:cs typeface="Lato Black"/>
                <a:sym typeface="Lato Black"/>
              </a:rPr>
              <a:t>5. BUSINESS MODEL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Come la vostra idea imprenditoriale crea valore?</a:t>
            </a:r>
            <a:endParaRPr b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05" name="Google Shape;105;geb48dfc549_0_140"/>
          <p:cNvGrpSpPr/>
          <p:nvPr/>
        </p:nvGrpSpPr>
        <p:grpSpPr>
          <a:xfrm>
            <a:off x="-64009" y="1281634"/>
            <a:ext cx="609677" cy="1905"/>
            <a:chOff x="164591" y="1313687"/>
            <a:chExt cx="609677" cy="1905"/>
          </a:xfrm>
        </p:grpSpPr>
        <p:sp>
          <p:nvSpPr>
            <p:cNvPr id="106" name="Google Shape;106;geb48dfc549_0_140"/>
            <p:cNvSpPr/>
            <p:nvPr/>
          </p:nvSpPr>
          <p:spPr>
            <a:xfrm>
              <a:off x="164591" y="1313687"/>
              <a:ext cx="434340" cy="1905"/>
            </a:xfrm>
            <a:custGeom>
              <a:rect b="b" l="l" r="r" t="t"/>
              <a:pathLst>
                <a:path extrusionOk="0" h="1905" w="434340">
                  <a:moveTo>
                    <a:pt x="0" y="1397"/>
                  </a:moveTo>
                  <a:lnTo>
                    <a:pt x="434327" y="0"/>
                  </a:lnTo>
                </a:path>
              </a:pathLst>
            </a:custGeom>
            <a:noFill/>
            <a:ln cap="flat" cmpd="sng" w="190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eb48dfc549_0_140"/>
            <p:cNvSpPr/>
            <p:nvPr/>
          </p:nvSpPr>
          <p:spPr>
            <a:xfrm>
              <a:off x="628218" y="1313687"/>
              <a:ext cx="146050" cy="0"/>
            </a:xfrm>
            <a:custGeom>
              <a:rect b="b" l="l" r="r" t="t"/>
              <a:pathLst>
                <a:path extrusionOk="0" h="120000" w="146050">
                  <a:moveTo>
                    <a:pt x="0" y="0"/>
                  </a:moveTo>
                  <a:lnTo>
                    <a:pt x="145618" y="0"/>
                  </a:lnTo>
                </a:path>
              </a:pathLst>
            </a:custGeom>
            <a:noFill/>
            <a:ln cap="flat" cmpd="sng" w="196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" name="Google Shape;108;geb48dfc549_0_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00000">
            <a:off x="8028525" y="-81135"/>
            <a:ext cx="658701" cy="266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eb48dfc549_0_140"/>
          <p:cNvSpPr/>
          <p:nvPr/>
        </p:nvSpPr>
        <p:spPr>
          <a:xfrm>
            <a:off x="0" y="4982550"/>
            <a:ext cx="9144000" cy="160800"/>
          </a:xfrm>
          <a:prstGeom prst="rect">
            <a:avLst/>
          </a:prstGeom>
          <a:solidFill>
            <a:srgbClr val="87125A"/>
          </a:solidFill>
          <a:ln cap="flat" cmpd="sng" w="9525">
            <a:solidFill>
              <a:srgbClr val="AC2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eb48dfc549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3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eb48dfc549_0_145"/>
          <p:cNvSpPr/>
          <p:nvPr/>
        </p:nvSpPr>
        <p:spPr>
          <a:xfrm>
            <a:off x="791975" y="1427900"/>
            <a:ext cx="8005800" cy="299400"/>
          </a:xfrm>
          <a:prstGeom prst="rect">
            <a:avLst/>
          </a:prstGeom>
          <a:solidFill>
            <a:srgbClr val="8712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eb48dfc549_0_145"/>
          <p:cNvSpPr txBox="1"/>
          <p:nvPr>
            <p:ph idx="4294967295" type="title"/>
          </p:nvPr>
        </p:nvSpPr>
        <p:spPr>
          <a:xfrm>
            <a:off x="791975" y="1124100"/>
            <a:ext cx="7744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>
                <a:latin typeface="Lato Black"/>
                <a:ea typeface="Lato Black"/>
                <a:cs typeface="Lato Black"/>
                <a:sym typeface="Lato Black"/>
              </a:rPr>
              <a:t>6. ROADMAP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Quali sono le attività e i passi fondamentali per lo sviluppo del progetto imprenditoriale?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7" name="Google Shape;117;geb48dfc549_0_145"/>
          <p:cNvGrpSpPr/>
          <p:nvPr/>
        </p:nvGrpSpPr>
        <p:grpSpPr>
          <a:xfrm>
            <a:off x="-64009" y="1281634"/>
            <a:ext cx="609677" cy="1905"/>
            <a:chOff x="164591" y="1313687"/>
            <a:chExt cx="609677" cy="1905"/>
          </a:xfrm>
        </p:grpSpPr>
        <p:sp>
          <p:nvSpPr>
            <p:cNvPr id="118" name="Google Shape;118;geb48dfc549_0_145"/>
            <p:cNvSpPr/>
            <p:nvPr/>
          </p:nvSpPr>
          <p:spPr>
            <a:xfrm>
              <a:off x="164591" y="1313687"/>
              <a:ext cx="434340" cy="1905"/>
            </a:xfrm>
            <a:custGeom>
              <a:rect b="b" l="l" r="r" t="t"/>
              <a:pathLst>
                <a:path extrusionOk="0" h="1905" w="434340">
                  <a:moveTo>
                    <a:pt x="0" y="1397"/>
                  </a:moveTo>
                  <a:lnTo>
                    <a:pt x="434327" y="0"/>
                  </a:lnTo>
                </a:path>
              </a:pathLst>
            </a:custGeom>
            <a:noFill/>
            <a:ln cap="flat" cmpd="sng" w="190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eb48dfc549_0_145"/>
            <p:cNvSpPr/>
            <p:nvPr/>
          </p:nvSpPr>
          <p:spPr>
            <a:xfrm>
              <a:off x="628218" y="1313687"/>
              <a:ext cx="146050" cy="0"/>
            </a:xfrm>
            <a:custGeom>
              <a:rect b="b" l="l" r="r" t="t"/>
              <a:pathLst>
                <a:path extrusionOk="0" h="120000" w="146050">
                  <a:moveTo>
                    <a:pt x="0" y="0"/>
                  </a:moveTo>
                  <a:lnTo>
                    <a:pt x="145618" y="0"/>
                  </a:lnTo>
                </a:path>
              </a:pathLst>
            </a:custGeom>
            <a:noFill/>
            <a:ln cap="flat" cmpd="sng" w="196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geb48dfc549_0_145"/>
          <p:cNvSpPr/>
          <p:nvPr/>
        </p:nvSpPr>
        <p:spPr>
          <a:xfrm>
            <a:off x="0" y="4982550"/>
            <a:ext cx="9144000" cy="160800"/>
          </a:xfrm>
          <a:prstGeom prst="rect">
            <a:avLst/>
          </a:prstGeom>
          <a:solidFill>
            <a:srgbClr val="87125A"/>
          </a:solidFill>
          <a:ln cap="flat" cmpd="sng" w="9525">
            <a:solidFill>
              <a:srgbClr val="AC2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eb48dfc549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3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eb48dfc549_0_165"/>
          <p:cNvSpPr/>
          <p:nvPr/>
        </p:nvSpPr>
        <p:spPr>
          <a:xfrm>
            <a:off x="791975" y="1427900"/>
            <a:ext cx="5756400" cy="299400"/>
          </a:xfrm>
          <a:prstGeom prst="rect">
            <a:avLst/>
          </a:prstGeom>
          <a:solidFill>
            <a:srgbClr val="8712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eb48dfc549_0_165"/>
          <p:cNvSpPr txBox="1"/>
          <p:nvPr>
            <p:ph idx="4294967295" type="title"/>
          </p:nvPr>
        </p:nvSpPr>
        <p:spPr>
          <a:xfrm>
            <a:off x="791975" y="1124100"/>
            <a:ext cx="55491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>
                <a:latin typeface="Lato Black"/>
                <a:ea typeface="Lato Black"/>
                <a:cs typeface="Lato Black"/>
                <a:sym typeface="Lato Black"/>
              </a:rPr>
              <a:t>7. TEAM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Chi compone il team? Quali competenze ha e che ruolo svolge?</a:t>
            </a:r>
            <a:endParaRPr b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28" name="Google Shape;128;geb48dfc549_0_165"/>
          <p:cNvGrpSpPr/>
          <p:nvPr/>
        </p:nvGrpSpPr>
        <p:grpSpPr>
          <a:xfrm>
            <a:off x="-64009" y="1281634"/>
            <a:ext cx="609677" cy="1905"/>
            <a:chOff x="164591" y="1313687"/>
            <a:chExt cx="609677" cy="1905"/>
          </a:xfrm>
        </p:grpSpPr>
        <p:sp>
          <p:nvSpPr>
            <p:cNvPr id="129" name="Google Shape;129;geb48dfc549_0_165"/>
            <p:cNvSpPr/>
            <p:nvPr/>
          </p:nvSpPr>
          <p:spPr>
            <a:xfrm>
              <a:off x="164591" y="1313687"/>
              <a:ext cx="434340" cy="1905"/>
            </a:xfrm>
            <a:custGeom>
              <a:rect b="b" l="l" r="r" t="t"/>
              <a:pathLst>
                <a:path extrusionOk="0" h="1905" w="434340">
                  <a:moveTo>
                    <a:pt x="0" y="1397"/>
                  </a:moveTo>
                  <a:lnTo>
                    <a:pt x="434327" y="0"/>
                  </a:lnTo>
                </a:path>
              </a:pathLst>
            </a:custGeom>
            <a:noFill/>
            <a:ln cap="flat" cmpd="sng" w="190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eb48dfc549_0_165"/>
            <p:cNvSpPr/>
            <p:nvPr/>
          </p:nvSpPr>
          <p:spPr>
            <a:xfrm>
              <a:off x="628218" y="1313687"/>
              <a:ext cx="146050" cy="0"/>
            </a:xfrm>
            <a:custGeom>
              <a:rect b="b" l="l" r="r" t="t"/>
              <a:pathLst>
                <a:path extrusionOk="0" h="120000" w="146050">
                  <a:moveTo>
                    <a:pt x="0" y="0"/>
                  </a:moveTo>
                  <a:lnTo>
                    <a:pt x="145618" y="0"/>
                  </a:lnTo>
                </a:path>
              </a:pathLst>
            </a:custGeom>
            <a:noFill/>
            <a:ln cap="flat" cmpd="sng" w="196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" name="Google Shape;131;geb48dfc549_0_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00000">
            <a:off x="8028525" y="-81135"/>
            <a:ext cx="658701" cy="266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eb48dfc549_0_165"/>
          <p:cNvSpPr/>
          <p:nvPr/>
        </p:nvSpPr>
        <p:spPr>
          <a:xfrm>
            <a:off x="0" y="4982550"/>
            <a:ext cx="9144000" cy="160800"/>
          </a:xfrm>
          <a:prstGeom prst="rect">
            <a:avLst/>
          </a:prstGeom>
          <a:solidFill>
            <a:srgbClr val="87125A"/>
          </a:solidFill>
          <a:ln cap="flat" cmpd="sng" w="9525">
            <a:solidFill>
              <a:srgbClr val="AC2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eb48dfc549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3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eb48dfc549_0_190"/>
          <p:cNvSpPr txBox="1"/>
          <p:nvPr/>
        </p:nvSpPr>
        <p:spPr>
          <a:xfrm>
            <a:off x="813000" y="1970275"/>
            <a:ext cx="39621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Inserire qui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qualsiasi link o materiale di supporto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b="0" i="1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i.e. link a sito,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beta funzionante, mock up,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etc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geb48dfc549_0_190"/>
          <p:cNvSpPr/>
          <p:nvPr/>
        </p:nvSpPr>
        <p:spPr>
          <a:xfrm>
            <a:off x="791975" y="1427900"/>
            <a:ext cx="2255700" cy="299400"/>
          </a:xfrm>
          <a:prstGeom prst="rect">
            <a:avLst/>
          </a:prstGeom>
          <a:solidFill>
            <a:srgbClr val="8712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eb48dfc549_0_190"/>
          <p:cNvSpPr txBox="1"/>
          <p:nvPr>
            <p:ph idx="4294967295" type="title"/>
          </p:nvPr>
        </p:nvSpPr>
        <p:spPr>
          <a:xfrm>
            <a:off x="791975" y="1124100"/>
            <a:ext cx="22941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>
                <a:latin typeface="Lato Black"/>
                <a:ea typeface="Lato Black"/>
                <a:cs typeface="Lato Black"/>
                <a:sym typeface="Lato Black"/>
              </a:rPr>
              <a:t>Materiale di supporto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Per integrare il pitch</a:t>
            </a:r>
            <a:endParaRPr b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41" name="Google Shape;141;geb48dfc549_0_190"/>
          <p:cNvGrpSpPr/>
          <p:nvPr/>
        </p:nvGrpSpPr>
        <p:grpSpPr>
          <a:xfrm>
            <a:off x="-64009" y="1281634"/>
            <a:ext cx="609677" cy="1905"/>
            <a:chOff x="164591" y="1313687"/>
            <a:chExt cx="609677" cy="1905"/>
          </a:xfrm>
        </p:grpSpPr>
        <p:sp>
          <p:nvSpPr>
            <p:cNvPr id="142" name="Google Shape;142;geb48dfc549_0_190"/>
            <p:cNvSpPr/>
            <p:nvPr/>
          </p:nvSpPr>
          <p:spPr>
            <a:xfrm>
              <a:off x="164591" y="1313687"/>
              <a:ext cx="434340" cy="1905"/>
            </a:xfrm>
            <a:custGeom>
              <a:rect b="b" l="l" r="r" t="t"/>
              <a:pathLst>
                <a:path extrusionOk="0" h="1905" w="434340">
                  <a:moveTo>
                    <a:pt x="0" y="1397"/>
                  </a:moveTo>
                  <a:lnTo>
                    <a:pt x="434327" y="0"/>
                  </a:lnTo>
                </a:path>
              </a:pathLst>
            </a:custGeom>
            <a:noFill/>
            <a:ln cap="flat" cmpd="sng" w="190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eb48dfc549_0_190"/>
            <p:cNvSpPr/>
            <p:nvPr/>
          </p:nvSpPr>
          <p:spPr>
            <a:xfrm>
              <a:off x="628218" y="1313687"/>
              <a:ext cx="146050" cy="0"/>
            </a:xfrm>
            <a:custGeom>
              <a:rect b="b" l="l" r="r" t="t"/>
              <a:pathLst>
                <a:path extrusionOk="0" h="120000" w="146050">
                  <a:moveTo>
                    <a:pt x="0" y="0"/>
                  </a:moveTo>
                  <a:lnTo>
                    <a:pt x="145618" y="0"/>
                  </a:lnTo>
                </a:path>
              </a:pathLst>
            </a:custGeom>
            <a:noFill/>
            <a:ln cap="flat" cmpd="sng" w="19625">
              <a:solidFill>
                <a:srgbClr val="AC2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geb48dfc549_0_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9150" y="0"/>
            <a:ext cx="3147659" cy="16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eb48dfc549_0_1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700000">
            <a:off x="8028525" y="-81135"/>
            <a:ext cx="658701" cy="2666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eb48dfc549_0_1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015126"/>
            <a:ext cx="8839204" cy="214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2021-06-18T10:27:52Z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2021-04-21T00:00:00Z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2021-06-18T00:00:00Z</vt:filetime>
  </property>
</Properties>
</file>